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8"/>
  </p:notesMasterIdLst>
  <p:sldIdLst>
    <p:sldId id="256" r:id="rId2"/>
    <p:sldId id="267" r:id="rId3"/>
    <p:sldId id="269" r:id="rId4"/>
    <p:sldId id="270" r:id="rId5"/>
    <p:sldId id="271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86"/>
    <p:restoredTop sz="94662"/>
  </p:normalViewPr>
  <p:slideViewPr>
    <p:cSldViewPr snapToGrid="0">
      <p:cViewPr varScale="1">
        <p:scale>
          <a:sx n="140" d="100"/>
          <a:sy n="140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C446-B308-C847-8C70-7E1C6E5BFEBD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3C630-A48F-7A4C-8A2A-C3F6441A7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5D40-E792-C0FF-73CB-928505B1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8C608-303B-2888-B910-C7B6C5FF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54E6-866F-A48A-0CEA-1B8C66EA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4218-9D4B-A31C-4B17-ABD630E4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5305-BEF6-A7B8-60F5-5C27BE34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49E3-D4C4-02B6-60C7-A39F147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0287F-8924-502C-4095-6C4ACC319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27FB-6021-4822-ADC6-4A0C24B7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73AC-25C3-E7EE-FACC-97EC7842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C453-FC78-F67E-7FE2-5F21BB3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7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2399B-BFE3-1A94-0AD5-59BC37ABB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BC817-1198-ED4D-D6E4-9FBF6FCA3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C61D-595A-B291-0AE0-F342298F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CE12-36CF-693B-3D29-D26B4CC0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4526-F843-65C0-8D6B-DD88D55C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10C0-CD20-395D-E27E-AA48E22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B4-D3FD-7033-C6B0-8BFA9627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1C33-0CFF-8D69-D0BB-D0089D81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D392-F779-97C0-7602-D1F2CA5E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4675-AA13-757A-C94B-3902D3B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F783-A228-9418-ECA6-18ED9AAC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ABD5F-CF39-D0EA-E929-E0C0911B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A981-34A6-F90B-CF8A-23CD1225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4590-1A50-C288-7274-C308D38C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C224-84DA-55AC-CAA5-31C734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0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DFEF-ED4E-3204-9E0B-397D7DDA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446B-D7DA-3DB1-8F27-B4C71813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85C6-41EC-9A0D-77BC-B68DF5EF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B1A4D-569F-F557-8B26-B090425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C251B-65E9-37AA-FC42-D882C1A2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8BCD6-317A-9960-5081-66386CE6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5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FB35-8249-3B0F-447D-7262C91D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E0C9-DBF0-60F0-F9D7-F24619C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C3AA-6338-9955-DDEF-4ECBE1F6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03D4-89EC-1081-DE5D-6B5607E1A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A87C7-F3BB-F8E2-7D5D-44C347268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4DFC7-A02A-C0D8-3047-3D227335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3F0E3-AD3D-EBE5-15A3-2F1C9250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7F8FD-9860-21B6-D4E6-AECAAD2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5694-CAE7-0C35-7211-C521FC2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81D67-4D9B-7FF1-4C36-C22BBCDC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E15-AC40-8A9B-7B6A-C04B4C75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00F98-FB6F-A0E1-E210-B489D34C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08FDB-5F8E-473F-B10F-B2560AA4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A4C84-5133-9CCE-E487-510E7E49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469A3-7EF6-536E-B1A7-7C636CE7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CEF6-22AD-437A-AA98-4BD951A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C2FF-E6BE-79B8-0195-38BAA516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F9066-536C-8603-2AC5-8849BCA79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C819-9A1E-4AD8-B4B6-133CC423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7F14B-2287-8266-5C1E-C47593FD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2BDE-6E8F-22D5-A9AA-4EDAF712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4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92B9-D1D2-82CE-87EA-36B685D9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4FFA9-A523-5564-065C-4474B61A8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C1789-65F1-31FD-E45F-F1CF0F03A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76757-7F5A-0105-9F0F-C5FCDE99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4/4/25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55B1E-A798-E6FE-C8E3-9A77E973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3FE4B-C3A4-D7FA-046D-6F9A91FF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AE26E-8C4C-0003-C043-74C1694F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3CCA-2A9E-C408-E7E0-FC4A49013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9EAF-661A-84D3-B42C-33D59A9F3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4/4/25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B4A-14C4-1BEA-491A-2B0290C27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4EF6-A644-8F2F-6960-071361E4C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3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mosaic&#10;&#10;AI-generated content may be incorrect.">
            <a:extLst>
              <a:ext uri="{FF2B5EF4-FFF2-40B4-BE49-F238E27FC236}">
                <a16:creationId xmlns:a16="http://schemas.microsoft.com/office/drawing/2014/main" id="{79EFF5E4-89D1-E30C-30E4-57AF45D1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77" b="7637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26" name="Picture 2" descr="Cem Tezcan - Personal Portfolio - 8 to 64 Pixel Art Trials">
            <a:extLst>
              <a:ext uri="{FF2B5EF4-FFF2-40B4-BE49-F238E27FC236}">
                <a16:creationId xmlns:a16="http://schemas.microsoft.com/office/drawing/2014/main" id="{1C879CE9-8D72-9982-DADE-C836A7B2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9" r="5" b="17231"/>
          <a:stretch/>
        </p:blipFill>
        <p:spPr bwMode="auto"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iley Face">
            <a:extLst>
              <a:ext uri="{FF2B5EF4-FFF2-40B4-BE49-F238E27FC236}">
                <a16:creationId xmlns:a16="http://schemas.microsoft.com/office/drawing/2014/main" id="{BC6377EA-CC32-51AD-4578-8D8A7712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0" r="8" b="15112"/>
          <a:stretch/>
        </p:blipFill>
        <p:spPr bwMode="auto"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847A6-CCF7-2D54-1582-073C5109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39" r="1404" b="1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14" name="Picture 13" descr="A pixelated image of a grass patch&#10;&#10;AI-generated content may be incorrect.">
            <a:extLst>
              <a:ext uri="{FF2B5EF4-FFF2-40B4-BE49-F238E27FC236}">
                <a16:creationId xmlns:a16="http://schemas.microsoft.com/office/drawing/2014/main" id="{1BD8A1B4-8571-2E94-C21D-CDB5E771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56" r="-2" b="13616"/>
          <a:stretch/>
        </p:blipFill>
        <p:spPr>
          <a:xfrm>
            <a:off x="2007524" y="2668136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03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7B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7474A-CB84-EE18-E7E4-0F31FC68C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/>
          </a:bodyPr>
          <a:lstStyle/>
          <a:p>
            <a:pPr algn="r"/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Home Décor </a:t>
            </a:r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Embedded Systems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C5933-A7B8-B484-F34B-47C4A050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Sage Marks and Matt Krueger</a:t>
            </a:r>
          </a:p>
        </p:txBody>
      </p:sp>
      <p:pic>
        <p:nvPicPr>
          <p:cNvPr id="11" name="Picture 10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9512291A-EE74-5692-3F10-B8C99A8957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" b="25700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6E57D-3D28-2E67-496C-51832C7DA959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22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33472E-9299-2366-6174-713A7485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A440A548-C0D4-4418-940E-EDC2F1D9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708B267-8CD2-4684-A57B-9F1070769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E2F9AC-B60C-A5D2-EC8B-609B84914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740" y="802955"/>
            <a:ext cx="4766330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Description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1E5AB36-9328-47E9-95AD-E38AC1C0E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532450F-A219-4BF5-88FA-A47084237C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35AC662-4000-411A-9E33-6A4B6C0FCB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01D44A9-1D51-461B-A228-06F6C500B0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62EBA8B-AFE8-7209-3402-BC055936A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37" y="1771764"/>
            <a:ext cx="3785616" cy="3643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C20717-626A-4F34-5F21-B2E71D1368F9}"/>
              </a:ext>
            </a:extLst>
          </p:cNvPr>
          <p:cNvSpPr txBox="1"/>
          <p:nvPr/>
        </p:nvSpPr>
        <p:spPr>
          <a:xfrm>
            <a:off x="6621071" y="2421683"/>
            <a:ext cx="5457047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Problem: </a:t>
            </a:r>
            <a:r>
              <a:rPr lang="en-US" sz="1400" dirty="0">
                <a:solidFill>
                  <a:schemeClr val="tx2"/>
                </a:solidFill>
              </a:rPr>
              <a:t>We want </a:t>
            </a:r>
            <a:r>
              <a:rPr lang="en-US" sz="1400" b="1" dirty="0">
                <a:solidFill>
                  <a:schemeClr val="tx2"/>
                </a:solidFill>
              </a:rPr>
              <a:t>unique electronic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chemeClr val="tx2"/>
                </a:solidFill>
              </a:rPr>
              <a:t>artwork</a:t>
            </a:r>
            <a:r>
              <a:rPr lang="en-US" sz="1400" dirty="0">
                <a:solidFill>
                  <a:schemeClr val="tx2"/>
                </a:solidFill>
              </a:rPr>
              <a:t> in our apartment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</a:rPr>
              <a:t>Solution: </a:t>
            </a:r>
            <a:r>
              <a:rPr lang="en-US" sz="1400" dirty="0">
                <a:solidFill>
                  <a:schemeClr val="tx2"/>
                </a:solidFill>
              </a:rPr>
              <a:t>Bluetooth controlled 64x64 LED Matrix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This embedded systems project is a starting point for a Bluetooth controlled LED display project, utilizing an ATmega328P </a:t>
            </a:r>
            <a:r>
              <a:rPr lang="en-US" sz="1400" b="0" i="0" dirty="0">
                <a:solidFill>
                  <a:schemeClr val="tx2"/>
                </a:solidFill>
                <a:effectLst/>
                <a:sym typeface="Wingdings" pitchFamily="2" charset="2"/>
              </a:rPr>
              <a:t>and an LED Matrix. </a:t>
            </a:r>
            <a:r>
              <a:rPr lang="en-US" sz="1400" dirty="0">
                <a:solidFill>
                  <a:schemeClr val="tx2"/>
                </a:solidFill>
                <a:sym typeface="Wingdings" pitchFamily="2" charset="2"/>
              </a:rPr>
              <a:t>Additional user interaction can be achieved with RPGs and pushbuttons as we have solid understanding of these components. </a:t>
            </a:r>
            <a:endParaRPr lang="en-US" sz="1400" b="0" i="0" dirty="0">
              <a:solidFill>
                <a:schemeClr val="tx2"/>
              </a:solidFill>
              <a:effectLst/>
              <a:sym typeface="Wingdings" pitchFamily="2" charset="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  <a:sym typeface="Wingdings" pitchFamily="2" charset="2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  <a:sym typeface="Wingdings" pitchFamily="2" charset="2"/>
              </a:rPr>
              <a:t>Showed in class, The Bluetooth remote controlled car had </a:t>
            </a:r>
            <a:r>
              <a:rPr lang="en-US" sz="1400" b="1" dirty="0">
                <a:solidFill>
                  <a:schemeClr val="tx2"/>
                </a:solidFill>
                <a:sym typeface="Wingdings" pitchFamily="2" charset="2"/>
              </a:rPr>
              <a:t>Bluetooth</a:t>
            </a:r>
            <a:r>
              <a:rPr lang="en-US" sz="1400" dirty="0">
                <a:solidFill>
                  <a:schemeClr val="tx2"/>
                </a:solidFill>
                <a:sym typeface="Wingdings" pitchFamily="2" charset="2"/>
              </a:rPr>
              <a:t> </a:t>
            </a:r>
            <a:r>
              <a:rPr lang="en-US" sz="1400" b="1" dirty="0">
                <a:solidFill>
                  <a:schemeClr val="tx2"/>
                </a:solidFill>
                <a:sym typeface="Wingdings" pitchFamily="2" charset="2"/>
              </a:rPr>
              <a:t>communication via an application</a:t>
            </a:r>
            <a:r>
              <a:rPr lang="en-US" sz="1400" dirty="0">
                <a:solidFill>
                  <a:schemeClr val="tx2"/>
                </a:solidFill>
                <a:sym typeface="Wingdings" pitchFamily="2" charset="2"/>
              </a:rPr>
              <a:t>, we are envisioning a similar approach. If allowed, a locally run server would be easy to implement and allow for more features.</a:t>
            </a:r>
          </a:p>
        </p:txBody>
      </p:sp>
    </p:spTree>
    <p:extLst>
      <p:ext uri="{BB962C8B-B14F-4D97-AF65-F5344CB8AC3E}">
        <p14:creationId xmlns:p14="http://schemas.microsoft.com/office/powerpoint/2010/main" val="2453778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BCE42F-E33A-7C5D-FC80-B12FA255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212B79-71F8-F643-4F6C-AD6618BE2D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DC989F-D184-A645-52EE-3FB61922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F0FCA93-5009-8D06-E34B-E2350BED8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 Level Workflow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CDF513-C973-3C3A-BCF7-412AD78FA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BBA6EF-4634-C1B9-A01C-AB269267CE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01"/>
          <a:stretch/>
        </p:blipFill>
        <p:spPr>
          <a:xfrm>
            <a:off x="2085990" y="2090056"/>
            <a:ext cx="7772400" cy="2736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1EE6E8-4CD0-DBB1-3EC0-E647C5AD9882}"/>
              </a:ext>
            </a:extLst>
          </p:cNvPr>
          <p:cNvSpPr txBox="1"/>
          <p:nvPr/>
        </p:nvSpPr>
        <p:spPr>
          <a:xfrm>
            <a:off x="2078449" y="4454776"/>
            <a:ext cx="3365024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Bluetooth Application </a:t>
            </a:r>
          </a:p>
          <a:p>
            <a:r>
              <a:rPr lang="en-US" sz="1400" dirty="0"/>
              <a:t>Locally run application that </a:t>
            </a:r>
          </a:p>
          <a:p>
            <a:r>
              <a:rPr lang="en-US" sz="1400" dirty="0"/>
              <a:t>Interfaces with Bluetooth.</a:t>
            </a:r>
          </a:p>
          <a:p>
            <a:endParaRPr lang="en-US" sz="1400" dirty="0"/>
          </a:p>
          <a:p>
            <a:r>
              <a:rPr lang="en-US" sz="1400" dirty="0"/>
              <a:t>User selects displays to be shown:</a:t>
            </a:r>
          </a:p>
          <a:p>
            <a:r>
              <a:rPr lang="en-US" sz="1400" dirty="0"/>
              <a:t>-      Static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Dynamic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Game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Upload? </a:t>
            </a:r>
            <a:r>
              <a:rPr lang="en-US" sz="900" dirty="0"/>
              <a:t>Maybe there is a C library for </a:t>
            </a:r>
            <a:r>
              <a:rPr lang="en-US" sz="900" dirty="0" err="1"/>
              <a:t>img</a:t>
            </a:r>
            <a:r>
              <a:rPr lang="en-US" sz="900" dirty="0"/>
              <a:t> -&gt; 64x64 </a:t>
            </a:r>
            <a:r>
              <a:rPr lang="en-US" sz="900" dirty="0" err="1"/>
              <a:t>px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25C69-D025-307A-22A8-FD298BAF530C}"/>
              </a:ext>
            </a:extLst>
          </p:cNvPr>
          <p:cNvSpPr txBox="1"/>
          <p:nvPr/>
        </p:nvSpPr>
        <p:spPr>
          <a:xfrm>
            <a:off x="5261275" y="4450123"/>
            <a:ext cx="287893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Arduino Analysis: </a:t>
            </a:r>
          </a:p>
          <a:p>
            <a:r>
              <a:rPr lang="en-US" sz="1400" dirty="0"/>
              <a:t>Interpret signal to drive LED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Handle selections via BT: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Compute LED row/col and RGB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Send to LED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2B3A9F-BD11-B51F-334E-D8FC7333A342}"/>
              </a:ext>
            </a:extLst>
          </p:cNvPr>
          <p:cNvSpPr txBox="1"/>
          <p:nvPr/>
        </p:nvSpPr>
        <p:spPr>
          <a:xfrm>
            <a:off x="8041460" y="4426670"/>
            <a:ext cx="2047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User Interface: </a:t>
            </a:r>
          </a:p>
          <a:p>
            <a:r>
              <a:rPr lang="en-US" sz="1400" dirty="0"/>
              <a:t>Display image on 64x64 </a:t>
            </a:r>
          </a:p>
          <a:p>
            <a:r>
              <a:rPr lang="en-US" sz="1400" dirty="0"/>
              <a:t>LED matrix</a:t>
            </a:r>
          </a:p>
        </p:txBody>
      </p:sp>
      <p:pic>
        <p:nvPicPr>
          <p:cNvPr id="2" name="Graphic 1" descr="Bluetooth">
            <a:extLst>
              <a:ext uri="{FF2B5EF4-FFF2-40B4-BE49-F238E27FC236}">
                <a16:creationId xmlns:a16="http://schemas.microsoft.com/office/drawing/2014/main" id="{80E8C559-3F4E-DD08-2D8B-BA41A8768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6938" y="2733898"/>
            <a:ext cx="746461" cy="746461"/>
          </a:xfrm>
          <a:prstGeom prst="rect">
            <a:avLst/>
          </a:prstGeom>
          <a:effectLst>
            <a:outerShdw blurRad="264470" sx="121885" sy="121885" algn="ctr" rotWithShape="0">
              <a:schemeClr val="tx2">
                <a:alpha val="89000"/>
              </a:schemeClr>
            </a:outerShdw>
            <a:reflection endPos="0" dist="508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FEBEAB-FB85-CFC2-FA59-4EB7E0860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1460" y="2551560"/>
            <a:ext cx="1726746" cy="16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96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4E1A8-37A4-473D-FB51-3D994797D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F4240B5-7D4E-6EE3-ED43-DE0537E7A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F8E59C-4006-983E-CDAB-4AFC8BFFD2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6FF230-1CB5-81C3-2FB1-CF45BE49E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Alternative 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652E081-F24F-F3AC-C4F1-88D50FF9D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D9F73D-B584-E73B-21CF-1ACA84CE3FF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01"/>
          <a:stretch/>
        </p:blipFill>
        <p:spPr>
          <a:xfrm>
            <a:off x="2085990" y="2090056"/>
            <a:ext cx="7772400" cy="2736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12851F-0B58-B78E-FE43-0FECAF0E9933}"/>
              </a:ext>
            </a:extLst>
          </p:cNvPr>
          <p:cNvSpPr txBox="1"/>
          <p:nvPr/>
        </p:nvSpPr>
        <p:spPr>
          <a:xfrm>
            <a:off x="2078449" y="4454776"/>
            <a:ext cx="28687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IR Remote</a:t>
            </a:r>
          </a:p>
          <a:p>
            <a:r>
              <a:rPr lang="en-US" sz="1400" dirty="0"/>
              <a:t>Included in Embedded Systems Kit</a:t>
            </a:r>
          </a:p>
          <a:p>
            <a:endParaRPr lang="en-US" sz="1400" dirty="0"/>
          </a:p>
          <a:p>
            <a:r>
              <a:rPr lang="en-US" sz="1400" dirty="0"/>
              <a:t>User selects displays to be shown:</a:t>
            </a:r>
          </a:p>
          <a:p>
            <a:r>
              <a:rPr lang="en-US" sz="1400" dirty="0"/>
              <a:t>-      Static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Dynamic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0434-6DC0-842F-2EA3-7786BED9DF65}"/>
              </a:ext>
            </a:extLst>
          </p:cNvPr>
          <p:cNvSpPr txBox="1"/>
          <p:nvPr/>
        </p:nvSpPr>
        <p:spPr>
          <a:xfrm>
            <a:off x="5261275" y="4450123"/>
            <a:ext cx="287893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Arduino Analysis: </a:t>
            </a:r>
          </a:p>
          <a:p>
            <a:r>
              <a:rPr lang="en-US" sz="1400" dirty="0"/>
              <a:t>Interpret signal to drive LED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Handle selections via Interrupts: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Compute LED row/col and RGB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Send to LED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993F7-1923-72AA-D0B5-88B3F50CB2C7}"/>
              </a:ext>
            </a:extLst>
          </p:cNvPr>
          <p:cNvSpPr txBox="1"/>
          <p:nvPr/>
        </p:nvSpPr>
        <p:spPr>
          <a:xfrm>
            <a:off x="8041460" y="4426670"/>
            <a:ext cx="2047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User Interface: </a:t>
            </a:r>
          </a:p>
          <a:p>
            <a:r>
              <a:rPr lang="en-US" sz="1400" dirty="0"/>
              <a:t>Display image on 64x64 </a:t>
            </a:r>
          </a:p>
          <a:p>
            <a:r>
              <a:rPr lang="en-US" sz="1400" dirty="0"/>
              <a:t>LED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8052A-5060-9389-BAD8-CF13B71E7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60" y="2551560"/>
            <a:ext cx="1726746" cy="1661993"/>
          </a:xfrm>
          <a:prstGeom prst="rect">
            <a:avLst/>
          </a:prstGeom>
        </p:spPr>
      </p:pic>
      <p:pic>
        <p:nvPicPr>
          <p:cNvPr id="13" name="Picture 12" descr="A black remote control on a wood surface&#10;&#10;AI-generated content may be incorrect.">
            <a:extLst>
              <a:ext uri="{FF2B5EF4-FFF2-40B4-BE49-F238E27FC236}">
                <a16:creationId xmlns:a16="http://schemas.microsoft.com/office/drawing/2014/main" id="{388D1F86-E7A3-82A0-1E23-40A08CF74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455994" y="2253092"/>
            <a:ext cx="2092880" cy="203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DB330B-1951-A130-6A93-6F304EDED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8C092E3-ED12-372D-008C-CB0CA094A9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CE79D5-EC0C-B178-76AC-F611D3D6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FC8771-77AC-23BE-F801-659D729D1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Alternative 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5EE4D46-09BB-63A3-7FC6-C79129C414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E791B-4547-89F0-1BFE-035269B108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01"/>
          <a:stretch/>
        </p:blipFill>
        <p:spPr>
          <a:xfrm>
            <a:off x="2085990" y="2090056"/>
            <a:ext cx="7772400" cy="2736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73623D-61D0-22C5-8C96-1AAF7252AAFA}"/>
              </a:ext>
            </a:extLst>
          </p:cNvPr>
          <p:cNvSpPr txBox="1"/>
          <p:nvPr/>
        </p:nvSpPr>
        <p:spPr>
          <a:xfrm>
            <a:off x="2078449" y="4454776"/>
            <a:ext cx="286879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Button(s) &amp; RPG(s)</a:t>
            </a:r>
          </a:p>
          <a:p>
            <a:r>
              <a:rPr lang="en-US" sz="1400" dirty="0"/>
              <a:t>Included in Embedded Systems Kit</a:t>
            </a:r>
          </a:p>
          <a:p>
            <a:endParaRPr lang="en-US" sz="1400" dirty="0"/>
          </a:p>
          <a:p>
            <a:r>
              <a:rPr lang="en-US" sz="1400" dirty="0"/>
              <a:t>User selects displays to be shown:</a:t>
            </a:r>
          </a:p>
          <a:p>
            <a:r>
              <a:rPr lang="en-US" sz="1400" dirty="0"/>
              <a:t>-      Static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Dynamic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Game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C6E615-6964-E5C7-4317-A851705BC0D9}"/>
              </a:ext>
            </a:extLst>
          </p:cNvPr>
          <p:cNvSpPr txBox="1"/>
          <p:nvPr/>
        </p:nvSpPr>
        <p:spPr>
          <a:xfrm>
            <a:off x="5261275" y="4450123"/>
            <a:ext cx="291528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Arduino Analysis: </a:t>
            </a:r>
          </a:p>
          <a:p>
            <a:r>
              <a:rPr lang="en-US" sz="1400" dirty="0"/>
              <a:t>Interpret signal to drive LED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Handle selections via Interrupts: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Compute LED row/col and RGB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Send to LED Matrix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7370D-BB28-75F9-2A3F-255B1131C196}"/>
              </a:ext>
            </a:extLst>
          </p:cNvPr>
          <p:cNvSpPr txBox="1"/>
          <p:nvPr/>
        </p:nvSpPr>
        <p:spPr>
          <a:xfrm>
            <a:off x="8041460" y="4426670"/>
            <a:ext cx="204742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User Interface: </a:t>
            </a:r>
          </a:p>
          <a:p>
            <a:r>
              <a:rPr lang="en-US" sz="1400" dirty="0"/>
              <a:t>Display image on 64x64 </a:t>
            </a:r>
          </a:p>
          <a:p>
            <a:r>
              <a:rPr lang="en-US" sz="1400" dirty="0"/>
              <a:t>LED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DAF50F-39E8-8590-1D3C-321803F9A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60" y="2551560"/>
            <a:ext cx="1726746" cy="1661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D5BA11E-50BE-0F9B-2E7C-0C7E5959FA56}"/>
              </a:ext>
            </a:extLst>
          </p:cNvPr>
          <p:cNvSpPr/>
          <p:nvPr/>
        </p:nvSpPr>
        <p:spPr>
          <a:xfrm>
            <a:off x="2364023" y="2358711"/>
            <a:ext cx="2897252" cy="18548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63D25-374E-323D-4ED3-43CF5A0AC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790" y="2757713"/>
            <a:ext cx="1012856" cy="1103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A72F83-C3F3-2BA8-5BEA-9D9B6CB16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177" y="2910241"/>
            <a:ext cx="872911" cy="951402"/>
          </a:xfrm>
          <a:prstGeom prst="rect">
            <a:avLst/>
          </a:prstGeom>
        </p:spPr>
      </p:pic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C682D412-4AE0-9F8D-736E-10B321A17B5C}"/>
              </a:ext>
            </a:extLst>
          </p:cNvPr>
          <p:cNvCxnSpPr>
            <a:cxnSpLocks/>
          </p:cNvCxnSpPr>
          <p:nvPr/>
        </p:nvCxnSpPr>
        <p:spPr>
          <a:xfrm flipV="1">
            <a:off x="4350936" y="2551560"/>
            <a:ext cx="2076106" cy="79454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4FD83B39-C5FE-B149-15C4-D10E2ECBCCAC}"/>
              </a:ext>
            </a:extLst>
          </p:cNvPr>
          <p:cNvCxnSpPr/>
          <p:nvPr/>
        </p:nvCxnSpPr>
        <p:spPr>
          <a:xfrm flipV="1">
            <a:off x="3084844" y="2358711"/>
            <a:ext cx="904352" cy="665843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444A99-89FC-6DDF-AEB4-A9B45CB9D685}"/>
              </a:ext>
            </a:extLst>
          </p:cNvPr>
          <p:cNvCxnSpPr/>
          <p:nvPr/>
        </p:nvCxnSpPr>
        <p:spPr>
          <a:xfrm>
            <a:off x="3957755" y="2358711"/>
            <a:ext cx="297297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D7C92F-1672-DC07-3FED-7515218CE273}"/>
              </a:ext>
            </a:extLst>
          </p:cNvPr>
          <p:cNvCxnSpPr/>
          <p:nvPr/>
        </p:nvCxnSpPr>
        <p:spPr>
          <a:xfrm>
            <a:off x="6930727" y="2358711"/>
            <a:ext cx="0" cy="5515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F43D946-07AB-E23B-C8D9-7C16850E4206}"/>
              </a:ext>
            </a:extLst>
          </p:cNvPr>
          <p:cNvCxnSpPr/>
          <p:nvPr/>
        </p:nvCxnSpPr>
        <p:spPr>
          <a:xfrm>
            <a:off x="6829378" y="2551560"/>
            <a:ext cx="0" cy="3586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7EEDC7-6082-0A85-CE8C-BEC3BAED0192}"/>
              </a:ext>
            </a:extLst>
          </p:cNvPr>
          <p:cNvCxnSpPr/>
          <p:nvPr/>
        </p:nvCxnSpPr>
        <p:spPr>
          <a:xfrm flipH="1">
            <a:off x="6427042" y="2551560"/>
            <a:ext cx="39438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76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6726E-639D-9C8D-A7AB-EE2D02C98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67158D-5B9A-FF59-8D51-7FC8012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Required Components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64D2D9-C2F2-B276-4D85-631C4601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823546"/>
              </p:ext>
            </p:extLst>
          </p:nvPr>
        </p:nvGraphicFramePr>
        <p:xfrm>
          <a:off x="383097" y="2238510"/>
          <a:ext cx="7908682" cy="37054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388188">
                  <a:extLst>
                    <a:ext uri="{9D8B030D-6E8A-4147-A177-3AD203B41FA5}">
                      <a16:colId xmlns:a16="http://schemas.microsoft.com/office/drawing/2014/main" val="1754273452"/>
                    </a:ext>
                  </a:extLst>
                </a:gridCol>
                <a:gridCol w="1377615">
                  <a:extLst>
                    <a:ext uri="{9D8B030D-6E8A-4147-A177-3AD203B41FA5}">
                      <a16:colId xmlns:a16="http://schemas.microsoft.com/office/drawing/2014/main" val="2587872823"/>
                    </a:ext>
                  </a:extLst>
                </a:gridCol>
                <a:gridCol w="4142879">
                  <a:extLst>
                    <a:ext uri="{9D8B030D-6E8A-4147-A177-3AD203B41FA5}">
                      <a16:colId xmlns:a16="http://schemas.microsoft.com/office/drawing/2014/main" val="1416616752"/>
                    </a:ext>
                  </a:extLst>
                </a:gridCol>
              </a:tblGrid>
              <a:tr h="292356">
                <a:tc>
                  <a:txBody>
                    <a:bodyPr/>
                    <a:lstStyle/>
                    <a:p>
                      <a:r>
                        <a:rPr lang="en-US" sz="2000"/>
                        <a:t>Component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Amount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Usage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3387877768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Arduino Uno </a:t>
                      </a:r>
                      <a:r>
                        <a:rPr lang="en-US" sz="2000" b="0" i="0" dirty="0">
                          <a:effectLst/>
                          <a:latin typeface="Google Sans"/>
                        </a:rPr>
                        <a:t>µ</a:t>
                      </a:r>
                      <a:r>
                        <a:rPr lang="en-US" sz="2000" b="0" i="0" dirty="0">
                          <a:effectLst/>
                          <a:latin typeface="Google Sans"/>
                          <a:sym typeface="Wingdings" pitchFamily="2" charset="2"/>
                        </a:rPr>
                        <a:t>c</a:t>
                      </a:r>
                      <a:endParaRPr lang="en-US" sz="2000" dirty="0"/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Analysis  and LED Matrix Interface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2573522582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HC-05 Bluetooth Chip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Interface for </a:t>
                      </a:r>
                      <a:r>
                        <a:rPr lang="en-US" sz="2000" b="0" i="0" dirty="0">
                          <a:effectLst/>
                          <a:latin typeface="Google Sans"/>
                        </a:rPr>
                        <a:t>µ</a:t>
                      </a:r>
                      <a:r>
                        <a:rPr lang="en-US" sz="2000" b="0" i="0" dirty="0">
                          <a:effectLst/>
                          <a:latin typeface="Google Sans"/>
                          <a:sym typeface="Wingdings" pitchFamily="2" charset="2"/>
                        </a:rPr>
                        <a:t>c Bluetooth transmission/reception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005469283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/>
                        <a:t>64x64 LED Matrix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Display availability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13496689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RPG/Button/IR transmitter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TBD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Additional UI for </a:t>
                      </a:r>
                      <a:r>
                        <a:rPr lang="en-US" sz="2000" b="0" i="0" dirty="0">
                          <a:effectLst/>
                          <a:latin typeface="Google Sans"/>
                        </a:rPr>
                        <a:t>µ</a:t>
                      </a:r>
                      <a:r>
                        <a:rPr lang="en-US" sz="2000" b="0" i="0" dirty="0">
                          <a:effectLst/>
                          <a:latin typeface="Google Sans"/>
                          <a:sym typeface="Wingdings" pitchFamily="2" charset="2"/>
                        </a:rPr>
                        <a:t>c</a:t>
                      </a:r>
                      <a:endParaRPr lang="en-US" sz="2000" dirty="0"/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945678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2006D7AD-E1C5-79A5-3DE9-25049734F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7431" b="33427"/>
          <a:stretch/>
        </p:blipFill>
        <p:spPr>
          <a:xfrm>
            <a:off x="8493010" y="2112886"/>
            <a:ext cx="3590750" cy="16525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E735E2-3FF1-DE09-E2D0-9BB5E2FF5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876" y="3844098"/>
            <a:ext cx="1304340" cy="10552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08929-64CE-75AB-441C-944B24E307AA}"/>
              </a:ext>
            </a:extLst>
          </p:cNvPr>
          <p:cNvSpPr txBox="1"/>
          <p:nvPr/>
        </p:nvSpPr>
        <p:spPr>
          <a:xfrm>
            <a:off x="3042407" y="6258817"/>
            <a:ext cx="6844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*We have matrix and IR already… just need to buy the HC-05 BT chip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17A969-9149-253F-8144-21FEF0AC1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5005" y="3873268"/>
            <a:ext cx="1012856" cy="11039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4F10EF-B081-31D4-DAB4-DC760F414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7568" y="4978058"/>
            <a:ext cx="872911" cy="951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50C22C-0E61-1233-11B8-4E345488E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4211" y="2499968"/>
            <a:ext cx="1275999" cy="1228149"/>
          </a:xfrm>
          <a:prstGeom prst="rect">
            <a:avLst/>
          </a:prstGeom>
        </p:spPr>
      </p:pic>
      <p:pic>
        <p:nvPicPr>
          <p:cNvPr id="17" name="Picture 16" descr="A black remote control on a wood surface&#10;&#10;AI-generated content may be incorrect.">
            <a:extLst>
              <a:ext uri="{FF2B5EF4-FFF2-40B4-BE49-F238E27FC236}">
                <a16:creationId xmlns:a16="http://schemas.microsoft.com/office/drawing/2014/main" id="{8D903074-0426-42B5-DBD4-95C6CCCEA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0613475" y="5096567"/>
            <a:ext cx="889856" cy="86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6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1676</TotalTime>
  <Words>370</Words>
  <Application>Microsoft Macintosh PowerPoint</Application>
  <PresentationFormat>Widescreen</PresentationFormat>
  <Paragraphs>82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Google Sans</vt:lpstr>
      <vt:lpstr>Wingdings</vt:lpstr>
      <vt:lpstr>Office Theme</vt:lpstr>
      <vt:lpstr>  Home Décor   Embedded Systems 2025</vt:lpstr>
      <vt:lpstr>Project Description</vt:lpstr>
      <vt:lpstr>High Level Workflow</vt:lpstr>
      <vt:lpstr>Alternative 1</vt:lpstr>
      <vt:lpstr>Alternative 2</vt:lpstr>
      <vt:lpstr>Required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Krueger</dc:creator>
  <cp:lastModifiedBy>Matt Krueger</cp:lastModifiedBy>
  <cp:revision>7</cp:revision>
  <dcterms:created xsi:type="dcterms:W3CDTF">2025-03-31T00:49:52Z</dcterms:created>
  <dcterms:modified xsi:type="dcterms:W3CDTF">2025-04-05T02:01:57Z</dcterms:modified>
</cp:coreProperties>
</file>